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76D25-452F-4C16-84EF-EA659D1A56A2}" type="datetimeFigureOut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419D8-EE1E-446D-9C3E-F18F5E9C7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618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6B29C-C07F-4A87-8747-B757CAA385C9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496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1BEAB-0075-444E-8F89-6C78B3E78AF1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735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0E849-3E34-4D31-85F0-2FC71C5EE5D7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96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4B3F-F4E2-4740-9B3F-2028143EE91A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823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7D65-CEE6-4DF3-BAA5-E0BACD253274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9716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F0F5B-D20C-4FEC-8662-A273983D50B3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818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D8DD0-D6F6-459B-8ECB-B77356410D88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62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3C40F-5B3B-47C7-B19B-31733D5B1930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9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95E11-EA7D-4CED-BDF7-399292F16E54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06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6FD58-441D-41DF-B683-C94F0DC8B3C8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815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0D527-FEA6-463F-9535-3D3C8A2D8FF0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777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F3BC2-E2A8-4572-A660-1519E5A9835B}" type="datetime1">
              <a:rPr kumimoji="1" lang="ja-JP" altLang="en-US" smtClean="0"/>
              <a:t>2013/1/17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3039A-EDD6-42EC-98B6-0B3DFB1BF7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97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4983015" y="3840015"/>
            <a:ext cx="3384376" cy="144016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115616" y="3789040"/>
            <a:ext cx="3384376" cy="1440160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ローチャート : 磁気ディスク 7"/>
          <p:cNvSpPr/>
          <p:nvPr/>
        </p:nvSpPr>
        <p:spPr>
          <a:xfrm>
            <a:off x="1907704" y="476672"/>
            <a:ext cx="5544616" cy="3096344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ローチャート : 定義済み処理 1"/>
          <p:cNvSpPr/>
          <p:nvPr/>
        </p:nvSpPr>
        <p:spPr>
          <a:xfrm>
            <a:off x="3974050" y="2202469"/>
            <a:ext cx="1371999" cy="728464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データ型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フローチャート : 定義済み処理 2"/>
          <p:cNvSpPr/>
          <p:nvPr/>
        </p:nvSpPr>
        <p:spPr>
          <a:xfrm>
            <a:off x="2420144" y="1421160"/>
            <a:ext cx="1512168" cy="1008112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BIE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" name="フローチャート : 定義済み処理 5"/>
          <p:cNvSpPr/>
          <p:nvPr/>
        </p:nvSpPr>
        <p:spPr>
          <a:xfrm>
            <a:off x="5545376" y="2613593"/>
            <a:ext cx="972108" cy="742782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コード表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9" name="フローチャート : せん孔テープ 8"/>
          <p:cNvSpPr/>
          <p:nvPr/>
        </p:nvSpPr>
        <p:spPr>
          <a:xfrm>
            <a:off x="1547664" y="4221088"/>
            <a:ext cx="1008112" cy="648072"/>
          </a:xfrm>
          <a:prstGeom prst="flowChartPunchedTap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ビジネスプロセス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フローチャート : せん孔テープ 9"/>
          <p:cNvSpPr/>
          <p:nvPr/>
        </p:nvSpPr>
        <p:spPr>
          <a:xfrm>
            <a:off x="5367935" y="4221088"/>
            <a:ext cx="1008112" cy="648072"/>
          </a:xfrm>
          <a:prstGeom prst="flowChartPunchedTap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ビジネスプロセス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フローチャート : 複数書類 10"/>
          <p:cNvSpPr/>
          <p:nvPr/>
        </p:nvSpPr>
        <p:spPr>
          <a:xfrm>
            <a:off x="3176228" y="4221088"/>
            <a:ext cx="963724" cy="792088"/>
          </a:xfrm>
          <a:prstGeom prst="flowChartMultidocumen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EDI</a:t>
            </a:r>
            <a:r>
              <a:rPr lang="ja-JP" altLang="en-US" dirty="0" smtClean="0">
                <a:solidFill>
                  <a:schemeClr val="tx1"/>
                </a:solidFill>
              </a:rPr>
              <a:t>メッセージ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フローチャート : 複数書類 11"/>
          <p:cNvSpPr/>
          <p:nvPr/>
        </p:nvSpPr>
        <p:spPr>
          <a:xfrm>
            <a:off x="6862101" y="4148191"/>
            <a:ext cx="963724" cy="792088"/>
          </a:xfrm>
          <a:prstGeom prst="flowChartMultidocumen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EDI</a:t>
            </a:r>
            <a:r>
              <a:rPr lang="ja-JP" altLang="en-US" dirty="0" smtClean="0">
                <a:solidFill>
                  <a:schemeClr val="tx1"/>
                </a:solidFill>
              </a:rPr>
              <a:t>メッセージ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11424" y="3789040"/>
            <a:ext cx="1880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中小企業共通</a:t>
            </a:r>
            <a:r>
              <a:rPr kumimoji="1" lang="en-US" altLang="ja-JP" dirty="0" smtClean="0"/>
              <a:t>EDI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83015" y="3840015"/>
            <a:ext cx="232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自治体消費財調達</a:t>
            </a:r>
            <a:r>
              <a:rPr kumimoji="1" lang="en-US" altLang="ja-JP" dirty="0" smtClean="0"/>
              <a:t>EDI</a:t>
            </a:r>
            <a:endParaRPr kumimoji="1" lang="ja-JP" altLang="en-US" dirty="0"/>
          </a:p>
        </p:txBody>
      </p:sp>
      <p:sp>
        <p:nvSpPr>
          <p:cNvPr id="17" name="フローチャート : 内部記憶 16"/>
          <p:cNvSpPr/>
          <p:nvPr/>
        </p:nvSpPr>
        <p:spPr>
          <a:xfrm>
            <a:off x="1793159" y="5733256"/>
            <a:ext cx="1008112" cy="720080"/>
          </a:xfrm>
          <a:prstGeom prst="flowChartInternalStorag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EXCEL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フレーム 17"/>
          <p:cNvSpPr/>
          <p:nvPr/>
        </p:nvSpPr>
        <p:spPr>
          <a:xfrm>
            <a:off x="4274005" y="5733256"/>
            <a:ext cx="1179748" cy="72008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499992" y="5908630"/>
            <a:ext cx="654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XML</a:t>
            </a:r>
            <a:endParaRPr kumimoji="1" lang="ja-JP" altLang="en-US" dirty="0"/>
          </a:p>
        </p:txBody>
      </p:sp>
      <p:cxnSp>
        <p:nvCxnSpPr>
          <p:cNvPr id="21" name="直線矢印コネクタ 20"/>
          <p:cNvCxnSpPr/>
          <p:nvPr/>
        </p:nvCxnSpPr>
        <p:spPr>
          <a:xfrm flipH="1">
            <a:off x="2801271" y="5013176"/>
            <a:ext cx="690609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3658090" y="5013176"/>
            <a:ext cx="841902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2555776" y="4617132"/>
            <a:ext cx="5907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6323656" y="4544235"/>
            <a:ext cx="590799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084294" y="590163"/>
            <a:ext cx="5221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/>
              <a:t>業界横断データ</a:t>
            </a:r>
            <a:r>
              <a:rPr lang="ja-JP" altLang="en-US" sz="2400" b="1" dirty="0" smtClean="0"/>
              <a:t>ライブラリー</a:t>
            </a:r>
            <a:endParaRPr kumimoji="1" lang="ja-JP" altLang="en-US" sz="2400" b="1" dirty="0"/>
          </a:p>
        </p:txBody>
      </p:sp>
      <p:sp>
        <p:nvSpPr>
          <p:cNvPr id="30" name="下矢印 29"/>
          <p:cNvSpPr/>
          <p:nvPr/>
        </p:nvSpPr>
        <p:spPr>
          <a:xfrm>
            <a:off x="3302149" y="2984984"/>
            <a:ext cx="928737" cy="8229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>
            <a:off x="5078160" y="3060576"/>
            <a:ext cx="928737" cy="8229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 : 書類 31"/>
          <p:cNvSpPr/>
          <p:nvPr/>
        </p:nvSpPr>
        <p:spPr>
          <a:xfrm>
            <a:off x="3179149" y="5733256"/>
            <a:ext cx="816787" cy="720080"/>
          </a:xfrm>
          <a:prstGeom prst="flowChartDocumen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紙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FAX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33" name="直線矢印コネクタ 32"/>
          <p:cNvCxnSpPr>
            <a:stCxn id="11" idx="2"/>
            <a:endCxn id="32" idx="0"/>
          </p:cNvCxnSpPr>
          <p:nvPr/>
        </p:nvCxnSpPr>
        <p:spPr>
          <a:xfrm flipH="1">
            <a:off x="3587543" y="4983179"/>
            <a:ext cx="3532" cy="75007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 : 磁気ディスク 35"/>
          <p:cNvSpPr/>
          <p:nvPr/>
        </p:nvSpPr>
        <p:spPr>
          <a:xfrm>
            <a:off x="395536" y="1231032"/>
            <a:ext cx="1152128" cy="1714872"/>
          </a:xfrm>
          <a:prstGeom prst="flowChartMagneticDisk">
            <a:avLst/>
          </a:prstGeom>
          <a:solidFill>
            <a:srgbClr val="FC10DA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</a:rPr>
              <a:t>国連</a:t>
            </a:r>
            <a:endParaRPr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b="1" dirty="0" smtClean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lang="en-US" altLang="ja-JP" b="1" dirty="0" smtClean="0">
                <a:solidFill>
                  <a:schemeClr val="tx1"/>
                </a:solidFill>
              </a:rPr>
              <a:t>CCL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37" name="右矢印 36"/>
          <p:cNvSpPr/>
          <p:nvPr/>
        </p:nvSpPr>
        <p:spPr>
          <a:xfrm>
            <a:off x="1547664" y="1750916"/>
            <a:ext cx="360040" cy="705481"/>
          </a:xfrm>
          <a:prstGeom prst="rightArrow">
            <a:avLst/>
          </a:prstGeom>
          <a:solidFill>
            <a:srgbClr val="FC10DA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矢印コネクタ 40"/>
          <p:cNvCxnSpPr/>
          <p:nvPr/>
        </p:nvCxnSpPr>
        <p:spPr>
          <a:xfrm flipV="1">
            <a:off x="611560" y="2945904"/>
            <a:ext cx="0" cy="15632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>
            <a:endCxn id="13" idx="1"/>
          </p:cNvCxnSpPr>
          <p:nvPr/>
        </p:nvCxnSpPr>
        <p:spPr>
          <a:xfrm>
            <a:off x="611560" y="4509120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40" name="フローチャート : 定義済み処理 39"/>
          <p:cNvSpPr/>
          <p:nvPr/>
        </p:nvSpPr>
        <p:spPr>
          <a:xfrm>
            <a:off x="6376464" y="1653453"/>
            <a:ext cx="972108" cy="742782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コード表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43" name="フローチャート : 定義済み処理 42"/>
          <p:cNvSpPr/>
          <p:nvPr/>
        </p:nvSpPr>
        <p:spPr>
          <a:xfrm>
            <a:off x="6189149" y="2242202"/>
            <a:ext cx="972108" cy="742782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</a:rPr>
              <a:t>コード表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24" name="直線コネクタ 23"/>
          <p:cNvCxnSpPr>
            <a:stCxn id="3" idx="2"/>
          </p:cNvCxnSpPr>
          <p:nvPr/>
        </p:nvCxnSpPr>
        <p:spPr>
          <a:xfrm>
            <a:off x="3176228" y="2429272"/>
            <a:ext cx="0" cy="2508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3146575" y="2680102"/>
            <a:ext cx="8274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>
            <a:stCxn id="2" idx="3"/>
            <a:endCxn id="40" idx="1"/>
          </p:cNvCxnSpPr>
          <p:nvPr/>
        </p:nvCxnSpPr>
        <p:spPr>
          <a:xfrm flipV="1">
            <a:off x="5346049" y="2024844"/>
            <a:ext cx="1030415" cy="5418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V="1">
            <a:off x="5367935" y="2554687"/>
            <a:ext cx="776327" cy="120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>
            <a:stCxn id="2" idx="3"/>
            <a:endCxn id="6" idx="1"/>
          </p:cNvCxnSpPr>
          <p:nvPr/>
        </p:nvCxnSpPr>
        <p:spPr>
          <a:xfrm>
            <a:off x="5346049" y="2566701"/>
            <a:ext cx="199327" cy="4182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5756098" y="0"/>
            <a:ext cx="3387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dirty="0" smtClean="0"/>
              <a:t>業界横断</a:t>
            </a:r>
            <a:r>
              <a:rPr kumimoji="1" lang="en-US" altLang="ja-JP" dirty="0" smtClean="0"/>
              <a:t>2012_4_06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6744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ローチャート : 磁気ディスク 3"/>
          <p:cNvSpPr/>
          <p:nvPr/>
        </p:nvSpPr>
        <p:spPr>
          <a:xfrm>
            <a:off x="2267744" y="908720"/>
            <a:ext cx="6048672" cy="1872208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 : 内部記憶 4"/>
          <p:cNvSpPr/>
          <p:nvPr/>
        </p:nvSpPr>
        <p:spPr>
          <a:xfrm>
            <a:off x="2771800" y="1628800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サプライチェーン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9" name="フローチャート : 内部記憶 8"/>
          <p:cNvSpPr/>
          <p:nvPr/>
        </p:nvSpPr>
        <p:spPr>
          <a:xfrm>
            <a:off x="4181799" y="1628800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旅行レジャー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0" name="フローチャート : 内部記憶 9"/>
          <p:cNvSpPr/>
          <p:nvPr/>
        </p:nvSpPr>
        <p:spPr>
          <a:xfrm>
            <a:off x="5436096" y="1628800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建設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1" name="フローチャート : 内部記憶 10"/>
          <p:cNvSpPr/>
          <p:nvPr/>
        </p:nvSpPr>
        <p:spPr>
          <a:xfrm>
            <a:off x="6804248" y="1628800"/>
            <a:ext cx="1080120" cy="864096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会計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フローチャート : せん孔テープ 11"/>
          <p:cNvSpPr/>
          <p:nvPr/>
        </p:nvSpPr>
        <p:spPr>
          <a:xfrm>
            <a:off x="2771800" y="3407242"/>
            <a:ext cx="1080120" cy="648072"/>
          </a:xfrm>
          <a:prstGeom prst="flowChartPunchedTap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プロセス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データモデル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3" name="フローチャート : せん孔テープ 12"/>
          <p:cNvSpPr/>
          <p:nvPr/>
        </p:nvSpPr>
        <p:spPr>
          <a:xfrm>
            <a:off x="4896035" y="3407242"/>
            <a:ext cx="1080120" cy="648072"/>
          </a:xfrm>
          <a:prstGeom prst="flowChartPunchedTap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プロセス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データモデル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フローチャート : せん孔テープ 13"/>
          <p:cNvSpPr/>
          <p:nvPr/>
        </p:nvSpPr>
        <p:spPr>
          <a:xfrm>
            <a:off x="6927340" y="3420653"/>
            <a:ext cx="1080120" cy="648072"/>
          </a:xfrm>
          <a:prstGeom prst="flowChartPunchedTap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プロセス</a:t>
            </a:r>
            <a:endParaRPr lang="en-US" altLang="ja-JP" sz="1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データモデル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5" name="フローチャート : 磁気ディスク 14"/>
          <p:cNvSpPr/>
          <p:nvPr/>
        </p:nvSpPr>
        <p:spPr>
          <a:xfrm>
            <a:off x="2514818" y="4651992"/>
            <a:ext cx="1698031" cy="158417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ローチャート : 磁気ディスク 15"/>
          <p:cNvSpPr/>
          <p:nvPr/>
        </p:nvSpPr>
        <p:spPr>
          <a:xfrm>
            <a:off x="4587080" y="4651992"/>
            <a:ext cx="1698031" cy="158417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ローチャート : 磁気ディスク 16"/>
          <p:cNvSpPr/>
          <p:nvPr/>
        </p:nvSpPr>
        <p:spPr>
          <a:xfrm>
            <a:off x="6618385" y="4651992"/>
            <a:ext cx="1698031" cy="1584176"/>
          </a:xfrm>
          <a:prstGeom prst="flowChartMagneticDisk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ローチャート : 内部記憶 17"/>
          <p:cNvSpPr/>
          <p:nvPr/>
        </p:nvSpPr>
        <p:spPr>
          <a:xfrm>
            <a:off x="2637293" y="5229200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smtClean="0">
                <a:solidFill>
                  <a:schemeClr val="tx1"/>
                </a:solidFill>
              </a:rPr>
              <a:t>発注</a:t>
            </a:r>
            <a:endParaRPr kumimoji="1" lang="ja-JP" altLang="en-US" sz="1200">
              <a:solidFill>
                <a:schemeClr val="tx1"/>
              </a:solidFill>
            </a:endParaRPr>
          </a:p>
        </p:txBody>
      </p:sp>
      <p:sp>
        <p:nvSpPr>
          <p:cNvPr id="19" name="フローチャート : 内部記憶 18"/>
          <p:cNvSpPr/>
          <p:nvPr/>
        </p:nvSpPr>
        <p:spPr>
          <a:xfrm>
            <a:off x="3093803" y="5444080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出荷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0" name="フローチャート : 内部記憶 19"/>
          <p:cNvSpPr/>
          <p:nvPr/>
        </p:nvSpPr>
        <p:spPr>
          <a:xfrm>
            <a:off x="3581890" y="5661248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請求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1" name="フローチャート : 内部記憶 20"/>
          <p:cNvSpPr/>
          <p:nvPr/>
        </p:nvSpPr>
        <p:spPr>
          <a:xfrm>
            <a:off x="4752020" y="5228056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見積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フローチャート : 内部記憶 21"/>
          <p:cNvSpPr/>
          <p:nvPr/>
        </p:nvSpPr>
        <p:spPr>
          <a:xfrm>
            <a:off x="5166065" y="5454243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発注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3" name="フローチャート : 内部記憶 22"/>
          <p:cNvSpPr/>
          <p:nvPr/>
        </p:nvSpPr>
        <p:spPr>
          <a:xfrm>
            <a:off x="5688431" y="5660104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納品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4" name="フローチャート : 内部記憶 23"/>
          <p:cNvSpPr/>
          <p:nvPr/>
        </p:nvSpPr>
        <p:spPr>
          <a:xfrm>
            <a:off x="6804248" y="5238219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納品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5" name="フローチャート : 内部記憶 24"/>
          <p:cNvSpPr/>
          <p:nvPr/>
        </p:nvSpPr>
        <p:spPr>
          <a:xfrm>
            <a:off x="7496708" y="5606643"/>
            <a:ext cx="540060" cy="432048"/>
          </a:xfrm>
          <a:prstGeom prst="flowChartInternalStora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</a:rPr>
              <a:t>請求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6" name="フローチャート : 磁気ディスク 25"/>
          <p:cNvSpPr/>
          <p:nvPr/>
        </p:nvSpPr>
        <p:spPr>
          <a:xfrm>
            <a:off x="467544" y="1124745"/>
            <a:ext cx="1368152" cy="3527248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国連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b="1" dirty="0" smtClean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kumimoji="1" lang="en-US" altLang="ja-JP" b="1" dirty="0" smtClean="0">
                <a:solidFill>
                  <a:schemeClr val="tx1"/>
                </a:solidFill>
              </a:rPr>
              <a:t>CCL</a:t>
            </a:r>
          </a:p>
          <a:p>
            <a:pPr algn="ctr"/>
            <a:r>
              <a:rPr lang="ja-JP" altLang="en-US" b="1" dirty="0" smtClean="0">
                <a:solidFill>
                  <a:schemeClr val="tx1"/>
                </a:solidFill>
              </a:rPr>
              <a:t>（</a:t>
            </a:r>
            <a:r>
              <a:rPr lang="en-US" altLang="ja-JP" b="1" dirty="0" smtClean="0">
                <a:solidFill>
                  <a:schemeClr val="tx1"/>
                </a:solidFill>
              </a:rPr>
              <a:t>CC, BIE,</a:t>
            </a:r>
          </a:p>
          <a:p>
            <a:pPr algn="ctr"/>
            <a:r>
              <a:rPr kumimoji="1" lang="en-US" altLang="ja-JP" b="1" dirty="0" smtClean="0">
                <a:solidFill>
                  <a:schemeClr val="tx1"/>
                </a:solidFill>
              </a:rPr>
              <a:t>CDT,BDT</a:t>
            </a:r>
            <a:r>
              <a:rPr kumimoji="1" lang="ja-JP" altLang="en-US" b="1" dirty="0" smtClean="0">
                <a:solidFill>
                  <a:schemeClr val="tx1"/>
                </a:solidFill>
              </a:rPr>
              <a:t>）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メッセージ</a:t>
            </a:r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</a:rPr>
              <a:t>コードリスト</a:t>
            </a:r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endParaRPr kumimoji="1" lang="en-US" altLang="ja-JP" b="1" dirty="0" smtClean="0">
              <a:solidFill>
                <a:schemeClr val="tx1"/>
              </a:solidFill>
            </a:endParaRPr>
          </a:p>
          <a:p>
            <a:pPr algn="ctr"/>
            <a:endParaRPr lang="en-US" altLang="ja-JP" b="1" dirty="0">
              <a:solidFill>
                <a:schemeClr val="tx1"/>
              </a:solidFill>
            </a:endParaRPr>
          </a:p>
          <a:p>
            <a:pPr algn="ctr"/>
            <a:endParaRPr kumimoji="1" lang="ja-JP" altLang="en-US" b="1" dirty="0">
              <a:solidFill>
                <a:schemeClr val="tx1"/>
              </a:solidFill>
            </a:endParaRPr>
          </a:p>
        </p:txBody>
      </p:sp>
      <p:cxnSp>
        <p:nvCxnSpPr>
          <p:cNvPr id="3" name="直線矢印コネクタ 2"/>
          <p:cNvCxnSpPr>
            <a:stCxn id="5" idx="2"/>
            <a:endCxn id="12" idx="0"/>
          </p:cNvCxnSpPr>
          <p:nvPr/>
        </p:nvCxnSpPr>
        <p:spPr>
          <a:xfrm>
            <a:off x="3311860" y="2492896"/>
            <a:ext cx="0" cy="9791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>
            <a:endCxn id="13" idx="0"/>
          </p:cNvCxnSpPr>
          <p:nvPr/>
        </p:nvCxnSpPr>
        <p:spPr>
          <a:xfrm>
            <a:off x="3311860" y="2492896"/>
            <a:ext cx="2124235" cy="9791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5" idx="2"/>
            <a:endCxn id="14" idx="0"/>
          </p:cNvCxnSpPr>
          <p:nvPr/>
        </p:nvCxnSpPr>
        <p:spPr>
          <a:xfrm>
            <a:off x="3311860" y="2492896"/>
            <a:ext cx="4155540" cy="9925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2" idx="2"/>
          </p:cNvCxnSpPr>
          <p:nvPr/>
        </p:nvCxnSpPr>
        <p:spPr>
          <a:xfrm flipH="1">
            <a:off x="2907323" y="3990507"/>
            <a:ext cx="404537" cy="1237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12" idx="2"/>
            <a:endCxn id="19" idx="0"/>
          </p:cNvCxnSpPr>
          <p:nvPr/>
        </p:nvCxnSpPr>
        <p:spPr>
          <a:xfrm>
            <a:off x="3311860" y="3990507"/>
            <a:ext cx="51973" cy="14535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12" idx="2"/>
            <a:endCxn id="20" idx="0"/>
          </p:cNvCxnSpPr>
          <p:nvPr/>
        </p:nvCxnSpPr>
        <p:spPr>
          <a:xfrm>
            <a:off x="3311860" y="3990507"/>
            <a:ext cx="540060" cy="16707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>
            <a:stCxn id="13" idx="2"/>
            <a:endCxn id="21" idx="0"/>
          </p:cNvCxnSpPr>
          <p:nvPr/>
        </p:nvCxnSpPr>
        <p:spPr>
          <a:xfrm flipH="1">
            <a:off x="5022050" y="3990507"/>
            <a:ext cx="414045" cy="1237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13" idx="2"/>
            <a:endCxn id="22" idx="0"/>
          </p:cNvCxnSpPr>
          <p:nvPr/>
        </p:nvCxnSpPr>
        <p:spPr>
          <a:xfrm>
            <a:off x="5436095" y="3990507"/>
            <a:ext cx="0" cy="14637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13" idx="2"/>
            <a:endCxn id="23" idx="0"/>
          </p:cNvCxnSpPr>
          <p:nvPr/>
        </p:nvCxnSpPr>
        <p:spPr>
          <a:xfrm>
            <a:off x="5436095" y="3990507"/>
            <a:ext cx="522366" cy="16695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14" idx="2"/>
            <a:endCxn id="24" idx="0"/>
          </p:cNvCxnSpPr>
          <p:nvPr/>
        </p:nvCxnSpPr>
        <p:spPr>
          <a:xfrm flipH="1">
            <a:off x="7074278" y="4003918"/>
            <a:ext cx="393122" cy="12343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14" idx="2"/>
          </p:cNvCxnSpPr>
          <p:nvPr/>
        </p:nvCxnSpPr>
        <p:spPr>
          <a:xfrm>
            <a:off x="7467400" y="4003918"/>
            <a:ext cx="299338" cy="1602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右矢印 43"/>
          <p:cNvSpPr/>
          <p:nvPr/>
        </p:nvSpPr>
        <p:spPr>
          <a:xfrm>
            <a:off x="1835696" y="184482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横巻き 44"/>
          <p:cNvSpPr/>
          <p:nvPr/>
        </p:nvSpPr>
        <p:spPr>
          <a:xfrm>
            <a:off x="359532" y="5217893"/>
            <a:ext cx="1584176" cy="658235"/>
          </a:xfrm>
          <a:prstGeom prst="horizontalScroll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UN/CEFACT</a:t>
            </a: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WEB Page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7" name="直線矢印コネクタ 46"/>
          <p:cNvCxnSpPr>
            <a:stCxn id="45" idx="0"/>
            <a:endCxn id="26" idx="3"/>
          </p:cNvCxnSpPr>
          <p:nvPr/>
        </p:nvCxnSpPr>
        <p:spPr>
          <a:xfrm flipV="1">
            <a:off x="1151620" y="4651993"/>
            <a:ext cx="0" cy="6481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3851920" y="942438"/>
            <a:ext cx="2874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業界横断データ辞書（</a:t>
            </a:r>
            <a:r>
              <a:rPr lang="en-US" altLang="ja-JP" b="1" dirty="0" smtClean="0"/>
              <a:t>CIDL</a:t>
            </a:r>
            <a:r>
              <a:rPr lang="ja-JP" altLang="en-US" b="1" dirty="0" smtClean="0"/>
              <a:t>）</a:t>
            </a:r>
            <a:endParaRPr kumimoji="1" lang="ja-JP" altLang="en-US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646093" y="6247382"/>
            <a:ext cx="168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SME</a:t>
            </a:r>
            <a:r>
              <a:rPr kumimoji="1" lang="en-US" altLang="ja-JP" b="1" dirty="0" smtClean="0"/>
              <a:t> MSG</a:t>
            </a:r>
            <a:r>
              <a:rPr kumimoji="1" lang="ja-JP" altLang="en-US" b="1" dirty="0" smtClean="0"/>
              <a:t>辞書</a:t>
            </a:r>
            <a:endParaRPr kumimoji="1" lang="ja-JP" altLang="en-US" b="1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653091" y="6247382"/>
            <a:ext cx="168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/>
              <a:t>LG</a:t>
            </a:r>
            <a:r>
              <a:rPr kumimoji="1" lang="en-US" altLang="ja-JP" b="1" dirty="0" smtClean="0"/>
              <a:t> MSG</a:t>
            </a:r>
            <a:r>
              <a:rPr kumimoji="1" lang="ja-JP" altLang="en-US" b="1" dirty="0" smtClean="0"/>
              <a:t>辞書</a:t>
            </a:r>
            <a:endParaRPr kumimoji="1" lang="ja-JP" altLang="en-US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574722" y="6236168"/>
            <a:ext cx="168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Basic MSG</a:t>
            </a:r>
            <a:r>
              <a:rPr kumimoji="1" lang="ja-JP" altLang="en-US" b="1" dirty="0" smtClean="0"/>
              <a:t>辞書</a:t>
            </a:r>
            <a:endParaRPr kumimoji="1" lang="ja-JP" altLang="en-US" b="1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330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219199"/>
            <a:ext cx="8208912" cy="5297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763688" y="26064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u="sng" dirty="0" smtClean="0"/>
              <a:t>BIE</a:t>
            </a:r>
            <a:r>
              <a:rPr kumimoji="1" lang="ja-JP" altLang="en-US" sz="2800" b="1" u="sng" dirty="0" smtClean="0"/>
              <a:t>サンプル</a:t>
            </a:r>
            <a:endParaRPr kumimoji="1" lang="ja-JP" altLang="en-US" sz="2800" b="1" u="sng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934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195388"/>
            <a:ext cx="887730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763688" y="26064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u="sng" dirty="0" smtClean="0"/>
              <a:t>データ型（</a:t>
            </a:r>
            <a:r>
              <a:rPr lang="en-US" altLang="ja-JP" sz="2800" b="1" u="sng" dirty="0" smtClean="0"/>
              <a:t>CDT</a:t>
            </a:r>
            <a:r>
              <a:rPr lang="ja-JP" altLang="en-US" sz="2800" b="1" u="sng" dirty="0" smtClean="0"/>
              <a:t>）一覧</a:t>
            </a:r>
            <a:endParaRPr kumimoji="1" lang="ja-JP" altLang="en-US" sz="2800" b="1" u="sng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277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43" y="2420888"/>
            <a:ext cx="7464779" cy="363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763688" y="26064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u="sng" dirty="0" smtClean="0"/>
              <a:t>データ型（</a:t>
            </a:r>
            <a:r>
              <a:rPr lang="en-US" altLang="ja-JP" sz="2800" b="1" u="sng" dirty="0" smtClean="0"/>
              <a:t>CDT</a:t>
            </a:r>
            <a:r>
              <a:rPr lang="ja-JP" altLang="en-US" sz="2800" b="1" u="sng" dirty="0" smtClean="0"/>
              <a:t>）一覧</a:t>
            </a:r>
            <a:endParaRPr kumimoji="1" lang="ja-JP" altLang="en-US" sz="2800" b="1" u="sng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99543" y="1628800"/>
            <a:ext cx="4996593" cy="461665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 smtClean="0"/>
              <a:t>コードリスト　（</a:t>
            </a:r>
            <a:r>
              <a:rPr lang="en-US" altLang="ja-JP" sz="2400" dirty="0" smtClean="0"/>
              <a:t>BDT:  Price Type_ Code</a:t>
            </a:r>
            <a:r>
              <a:rPr lang="ja-JP" altLang="en-US" sz="2400" dirty="0" smtClean="0"/>
              <a:t>）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28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981080" cy="572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763688" y="260648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u="sng" dirty="0" smtClean="0"/>
              <a:t>メッセージの組立（</a:t>
            </a:r>
            <a:r>
              <a:rPr lang="en-US" altLang="ja-JP" sz="2800" b="1" u="sng" dirty="0" smtClean="0"/>
              <a:t>MA</a:t>
            </a:r>
            <a:r>
              <a:rPr lang="ja-JP" altLang="en-US" sz="2800" b="1" u="sng" dirty="0" smtClean="0"/>
              <a:t>）</a:t>
            </a:r>
            <a:endParaRPr kumimoji="1" lang="ja-JP" altLang="en-US" sz="2800" b="1" u="sng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3039A-EDD6-42EC-98B6-0B3DFB1BF79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42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108</Words>
  <Application>Microsoft Office PowerPoint</Application>
  <PresentationFormat>画面に合わせる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sugamata1</dc:creator>
  <cp:lastModifiedBy>sugamata1</cp:lastModifiedBy>
  <cp:revision>9</cp:revision>
  <dcterms:created xsi:type="dcterms:W3CDTF">2013-01-16T02:24:33Z</dcterms:created>
  <dcterms:modified xsi:type="dcterms:W3CDTF">2013-01-17T06:19:14Z</dcterms:modified>
</cp:coreProperties>
</file>